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5" r:id="rId3"/>
    <p:sldMasterId id="2147483664" r:id="rId4"/>
  </p:sldMasterIdLst>
  <p:notesMasterIdLst>
    <p:notesMasterId r:id="rId18"/>
  </p:notesMasterIdLst>
  <p:sldIdLst>
    <p:sldId id="277" r:id="rId5"/>
    <p:sldId id="276" r:id="rId6"/>
    <p:sldId id="258" r:id="rId7"/>
    <p:sldId id="259" r:id="rId8"/>
    <p:sldId id="278" r:id="rId9"/>
    <p:sldId id="279" r:id="rId10"/>
    <p:sldId id="265" r:id="rId11"/>
    <p:sldId id="270" r:id="rId12"/>
    <p:sldId id="272" r:id="rId13"/>
    <p:sldId id="267" r:id="rId14"/>
    <p:sldId id="273" r:id="rId15"/>
    <p:sldId id="274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tOwHngbpE+pD8RHW7vXAQt0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F77467-7F31-4E0D-A513-C2E4C3DDCD39}">
  <a:tblStyle styleId="{7AF77467-7F31-4E0D-A513-C2E4C3DDCD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1" autoAdjust="0"/>
    <p:restoredTop sz="87675" autoAdjust="0"/>
  </p:normalViewPr>
  <p:slideViewPr>
    <p:cSldViewPr snapToGrid="0">
      <p:cViewPr varScale="1">
        <p:scale>
          <a:sx n="96" d="100"/>
          <a:sy n="96" d="100"/>
        </p:scale>
        <p:origin x="734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43360-B352-417B-9C1E-F3F12193D078}" type="doc">
      <dgm:prSet loTypeId="urn:microsoft.com/office/officeart/2008/layout/PictureStrips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ca-ES"/>
        </a:p>
      </dgm:t>
    </dgm:pt>
    <dgm:pt modelId="{6CF2B940-CD95-4631-8C96-43CE9941D8FD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rgbClr val="1155CC"/>
              </a:solidFill>
            </a:rPr>
            <a:t>Introduction: Teacher training in Spain</a:t>
          </a:r>
          <a:endParaRPr lang="ca-ES" dirty="0"/>
        </a:p>
      </dgm:t>
    </dgm:pt>
    <dgm:pt modelId="{7D91DAB0-093B-4098-8AA8-CE6431B09D35}" type="parTrans" cxnId="{08923E24-C37D-4D3C-9962-2F3940DF5426}">
      <dgm:prSet/>
      <dgm:spPr/>
      <dgm:t>
        <a:bodyPr/>
        <a:lstStyle/>
        <a:p>
          <a:endParaRPr lang="ca-ES"/>
        </a:p>
      </dgm:t>
    </dgm:pt>
    <dgm:pt modelId="{51CB9AD8-DC05-46FC-A1D6-12BA20B44A85}" type="sibTrans" cxnId="{08923E24-C37D-4D3C-9962-2F3940DF5426}">
      <dgm:prSet/>
      <dgm:spPr/>
      <dgm:t>
        <a:bodyPr/>
        <a:lstStyle/>
        <a:p>
          <a:endParaRPr lang="ca-ES"/>
        </a:p>
      </dgm:t>
    </dgm:pt>
    <dgm:pt modelId="{AF36300B-0F46-46B9-A28A-3E239EFEAF54}">
      <dgm:prSet phldrT="[Text]"/>
      <dgm:spPr/>
      <dgm:t>
        <a:bodyPr/>
        <a:lstStyle/>
        <a:p>
          <a:pPr>
            <a:buClr>
              <a:schemeClr val="lt1"/>
            </a:buClr>
            <a:buSzPts val="2400"/>
            <a:buFont typeface="Arial"/>
            <a:buNone/>
          </a:pPr>
          <a:r>
            <a:rPr lang="en-US" dirty="0">
              <a:solidFill>
                <a:srgbClr val="1155CC"/>
              </a:solidFill>
            </a:rPr>
            <a:t>Transformation project for teacher training in the Balearic Islands</a:t>
          </a:r>
          <a:endParaRPr lang="ca-ES" dirty="0"/>
        </a:p>
      </dgm:t>
    </dgm:pt>
    <dgm:pt modelId="{31416D14-D7A7-458E-8269-FF4E6C7633D7}" type="parTrans" cxnId="{E2E1E90E-A183-4CA3-A836-9528BA53A3A6}">
      <dgm:prSet/>
      <dgm:spPr/>
      <dgm:t>
        <a:bodyPr/>
        <a:lstStyle/>
        <a:p>
          <a:endParaRPr lang="ca-ES"/>
        </a:p>
      </dgm:t>
    </dgm:pt>
    <dgm:pt modelId="{2A2547A0-58F7-4AA1-B3F9-6109086F6D30}" type="sibTrans" cxnId="{E2E1E90E-A183-4CA3-A836-9528BA53A3A6}">
      <dgm:prSet/>
      <dgm:spPr/>
      <dgm:t>
        <a:bodyPr/>
        <a:lstStyle/>
        <a:p>
          <a:endParaRPr lang="ca-ES"/>
        </a:p>
      </dgm:t>
    </dgm:pt>
    <dgm:pt modelId="{D59550E8-E441-461D-BC24-7AEE82A504E3}">
      <dgm:prSet phldrT="[Text]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dirty="0">
              <a:solidFill>
                <a:srgbClr val="1155CC"/>
              </a:solidFill>
            </a:rPr>
            <a:t>Future </a:t>
          </a:r>
          <a:r>
            <a:rPr lang="es-ES" dirty="0" err="1">
              <a:solidFill>
                <a:srgbClr val="1155CC"/>
              </a:solidFill>
            </a:rPr>
            <a:t>proposals</a:t>
          </a:r>
          <a:endParaRPr lang="ca-ES" dirty="0"/>
        </a:p>
      </dgm:t>
    </dgm:pt>
    <dgm:pt modelId="{9AF117A2-9C97-404B-A554-8C66FEA18E3B}" type="parTrans" cxnId="{7B2BD938-7119-46B5-B4AE-D82E05169A30}">
      <dgm:prSet/>
      <dgm:spPr/>
      <dgm:t>
        <a:bodyPr/>
        <a:lstStyle/>
        <a:p>
          <a:endParaRPr lang="ca-ES"/>
        </a:p>
      </dgm:t>
    </dgm:pt>
    <dgm:pt modelId="{CCA05DC9-E283-4A0C-BA30-5067B3BC80B2}" type="sibTrans" cxnId="{7B2BD938-7119-46B5-B4AE-D82E05169A30}">
      <dgm:prSet/>
      <dgm:spPr/>
      <dgm:t>
        <a:bodyPr/>
        <a:lstStyle/>
        <a:p>
          <a:endParaRPr lang="ca-ES"/>
        </a:p>
      </dgm:t>
    </dgm:pt>
    <dgm:pt modelId="{2696B2F7-83F7-4E4E-A896-96575A47BEC8}" type="pres">
      <dgm:prSet presAssocID="{E4A43360-B352-417B-9C1E-F3F12193D078}" presName="Name0" presStyleCnt="0">
        <dgm:presLayoutVars>
          <dgm:dir/>
          <dgm:resizeHandles val="exact"/>
        </dgm:presLayoutVars>
      </dgm:prSet>
      <dgm:spPr/>
    </dgm:pt>
    <dgm:pt modelId="{2860BA5B-5020-4950-8EAC-4958BE0C3DBF}" type="pres">
      <dgm:prSet presAssocID="{6CF2B940-CD95-4631-8C96-43CE9941D8FD}" presName="composite" presStyleCnt="0"/>
      <dgm:spPr/>
    </dgm:pt>
    <dgm:pt modelId="{F89E30FE-D867-4070-AD43-6AAC851B6204}" type="pres">
      <dgm:prSet presAssocID="{6CF2B940-CD95-4631-8C96-43CE9941D8FD}" presName="rect1" presStyleLbl="trAlignAcc1" presStyleIdx="0" presStyleCnt="3" custScaleX="155179">
        <dgm:presLayoutVars>
          <dgm:bulletEnabled val="1"/>
        </dgm:presLayoutVars>
      </dgm:prSet>
      <dgm:spPr/>
    </dgm:pt>
    <dgm:pt modelId="{F79394CF-AF02-4218-8DF0-104409F96AEA}" type="pres">
      <dgm:prSet presAssocID="{6CF2B940-CD95-4631-8C96-43CE9941D8FD}" presName="rect2" presStyleLbl="fgImgPlace1" presStyleIdx="0" presStyleCnt="3" custLinFactX="-27603" custLinFactNeighborX="-100000" custLinFactNeighborY="1186"/>
      <dgm:spPr/>
    </dgm:pt>
    <dgm:pt modelId="{635F208B-D742-4809-96BA-D151EF3A0BE5}" type="pres">
      <dgm:prSet presAssocID="{51CB9AD8-DC05-46FC-A1D6-12BA20B44A85}" presName="sibTrans" presStyleCnt="0"/>
      <dgm:spPr/>
    </dgm:pt>
    <dgm:pt modelId="{A5561DAE-CEFA-4ADC-8EB0-C5B36CF582EB}" type="pres">
      <dgm:prSet presAssocID="{AF36300B-0F46-46B9-A28A-3E239EFEAF54}" presName="composite" presStyleCnt="0"/>
      <dgm:spPr/>
    </dgm:pt>
    <dgm:pt modelId="{E87C90FF-3237-41A1-9EB8-A563575A3510}" type="pres">
      <dgm:prSet presAssocID="{AF36300B-0F46-46B9-A28A-3E239EFEAF54}" presName="rect1" presStyleLbl="trAlignAcc1" presStyleIdx="1" presStyleCnt="3" custScaleX="154120">
        <dgm:presLayoutVars>
          <dgm:bulletEnabled val="1"/>
        </dgm:presLayoutVars>
      </dgm:prSet>
      <dgm:spPr/>
    </dgm:pt>
    <dgm:pt modelId="{5E5EAF69-408F-4E86-A935-73A990277A37}" type="pres">
      <dgm:prSet presAssocID="{AF36300B-0F46-46B9-A28A-3E239EFEAF54}" presName="rect2" presStyleLbl="fgImgPlace1" presStyleIdx="1" presStyleCnt="3" custLinFactX="-27603" custLinFactNeighborX="-100000" custLinFactNeighborY="1186"/>
      <dgm:spPr/>
    </dgm:pt>
    <dgm:pt modelId="{6BDBFF83-A5B3-4C4F-9A1E-D4C824E831B7}" type="pres">
      <dgm:prSet presAssocID="{2A2547A0-58F7-4AA1-B3F9-6109086F6D30}" presName="sibTrans" presStyleCnt="0"/>
      <dgm:spPr/>
    </dgm:pt>
    <dgm:pt modelId="{0F8546B8-1468-432B-ACD3-1D4BD84B8FE1}" type="pres">
      <dgm:prSet presAssocID="{D59550E8-E441-461D-BC24-7AEE82A504E3}" presName="composite" presStyleCnt="0"/>
      <dgm:spPr/>
    </dgm:pt>
    <dgm:pt modelId="{38BB4C1A-B14F-4E2A-8589-9C4987EE6D1D}" type="pres">
      <dgm:prSet presAssocID="{D59550E8-E441-461D-BC24-7AEE82A504E3}" presName="rect1" presStyleLbl="trAlignAcc1" presStyleIdx="2" presStyleCnt="3" custScaleX="153851">
        <dgm:presLayoutVars>
          <dgm:bulletEnabled val="1"/>
        </dgm:presLayoutVars>
      </dgm:prSet>
      <dgm:spPr/>
    </dgm:pt>
    <dgm:pt modelId="{37BBD571-E4F6-44ED-90C2-761AB0C82FB3}" type="pres">
      <dgm:prSet presAssocID="{D59550E8-E441-461D-BC24-7AEE82A504E3}" presName="rect2" presStyleLbl="fgImgPlace1" presStyleIdx="2" presStyleCnt="3" custLinFactX="-27603" custLinFactNeighborX="-100000" custLinFactNeighborY="1778"/>
      <dgm:spPr/>
    </dgm:pt>
  </dgm:ptLst>
  <dgm:cxnLst>
    <dgm:cxn modelId="{E2E1E90E-A183-4CA3-A836-9528BA53A3A6}" srcId="{E4A43360-B352-417B-9C1E-F3F12193D078}" destId="{AF36300B-0F46-46B9-A28A-3E239EFEAF54}" srcOrd="1" destOrd="0" parTransId="{31416D14-D7A7-458E-8269-FF4E6C7633D7}" sibTransId="{2A2547A0-58F7-4AA1-B3F9-6109086F6D30}"/>
    <dgm:cxn modelId="{08923E24-C37D-4D3C-9962-2F3940DF5426}" srcId="{E4A43360-B352-417B-9C1E-F3F12193D078}" destId="{6CF2B940-CD95-4631-8C96-43CE9941D8FD}" srcOrd="0" destOrd="0" parTransId="{7D91DAB0-093B-4098-8AA8-CE6431B09D35}" sibTransId="{51CB9AD8-DC05-46FC-A1D6-12BA20B44A85}"/>
    <dgm:cxn modelId="{7B2BD938-7119-46B5-B4AE-D82E05169A30}" srcId="{E4A43360-B352-417B-9C1E-F3F12193D078}" destId="{D59550E8-E441-461D-BC24-7AEE82A504E3}" srcOrd="2" destOrd="0" parTransId="{9AF117A2-9C97-404B-A554-8C66FEA18E3B}" sibTransId="{CCA05DC9-E283-4A0C-BA30-5067B3BC80B2}"/>
    <dgm:cxn modelId="{12462449-130F-4EFE-895D-0B74A3C2F798}" type="presOf" srcId="{6CF2B940-CD95-4631-8C96-43CE9941D8FD}" destId="{F89E30FE-D867-4070-AD43-6AAC851B6204}" srcOrd="0" destOrd="0" presId="urn:microsoft.com/office/officeart/2008/layout/PictureStrips"/>
    <dgm:cxn modelId="{56166B89-1632-4E47-9315-378A60EB1B0B}" type="presOf" srcId="{E4A43360-B352-417B-9C1E-F3F12193D078}" destId="{2696B2F7-83F7-4E4E-A896-96575A47BEC8}" srcOrd="0" destOrd="0" presId="urn:microsoft.com/office/officeart/2008/layout/PictureStrips"/>
    <dgm:cxn modelId="{CC6EB0B0-055E-4303-8E92-A6F9C763B758}" type="presOf" srcId="{D59550E8-E441-461D-BC24-7AEE82A504E3}" destId="{38BB4C1A-B14F-4E2A-8589-9C4987EE6D1D}" srcOrd="0" destOrd="0" presId="urn:microsoft.com/office/officeart/2008/layout/PictureStrips"/>
    <dgm:cxn modelId="{C4ED4CE7-D69F-471F-A504-DF5F8C2DF1D6}" type="presOf" srcId="{AF36300B-0F46-46B9-A28A-3E239EFEAF54}" destId="{E87C90FF-3237-41A1-9EB8-A563575A3510}" srcOrd="0" destOrd="0" presId="urn:microsoft.com/office/officeart/2008/layout/PictureStrips"/>
    <dgm:cxn modelId="{1FFF43C2-8019-4836-AD7B-270CFBC6D855}" type="presParOf" srcId="{2696B2F7-83F7-4E4E-A896-96575A47BEC8}" destId="{2860BA5B-5020-4950-8EAC-4958BE0C3DBF}" srcOrd="0" destOrd="0" presId="urn:microsoft.com/office/officeart/2008/layout/PictureStrips"/>
    <dgm:cxn modelId="{95189656-45D2-4227-9D73-0920856155D5}" type="presParOf" srcId="{2860BA5B-5020-4950-8EAC-4958BE0C3DBF}" destId="{F89E30FE-D867-4070-AD43-6AAC851B6204}" srcOrd="0" destOrd="0" presId="urn:microsoft.com/office/officeart/2008/layout/PictureStrips"/>
    <dgm:cxn modelId="{6C350BFF-DC64-4AF3-8C07-E7EE804DD725}" type="presParOf" srcId="{2860BA5B-5020-4950-8EAC-4958BE0C3DBF}" destId="{F79394CF-AF02-4218-8DF0-104409F96AEA}" srcOrd="1" destOrd="0" presId="urn:microsoft.com/office/officeart/2008/layout/PictureStrips"/>
    <dgm:cxn modelId="{E700C878-F3B4-4DFC-965B-A8562C2DEAFB}" type="presParOf" srcId="{2696B2F7-83F7-4E4E-A896-96575A47BEC8}" destId="{635F208B-D742-4809-96BA-D151EF3A0BE5}" srcOrd="1" destOrd="0" presId="urn:microsoft.com/office/officeart/2008/layout/PictureStrips"/>
    <dgm:cxn modelId="{5700F8BB-5997-44AE-A908-FEC4889747E8}" type="presParOf" srcId="{2696B2F7-83F7-4E4E-A896-96575A47BEC8}" destId="{A5561DAE-CEFA-4ADC-8EB0-C5B36CF582EB}" srcOrd="2" destOrd="0" presId="urn:microsoft.com/office/officeart/2008/layout/PictureStrips"/>
    <dgm:cxn modelId="{9FA80D1F-84D6-449F-9DCE-AED9E319E5FE}" type="presParOf" srcId="{A5561DAE-CEFA-4ADC-8EB0-C5B36CF582EB}" destId="{E87C90FF-3237-41A1-9EB8-A563575A3510}" srcOrd="0" destOrd="0" presId="urn:microsoft.com/office/officeart/2008/layout/PictureStrips"/>
    <dgm:cxn modelId="{1B5C17E7-F8C2-4F57-86EC-CE14B4B7F95A}" type="presParOf" srcId="{A5561DAE-CEFA-4ADC-8EB0-C5B36CF582EB}" destId="{5E5EAF69-408F-4E86-A935-73A990277A37}" srcOrd="1" destOrd="0" presId="urn:microsoft.com/office/officeart/2008/layout/PictureStrips"/>
    <dgm:cxn modelId="{4790D36C-7221-412B-BDA5-BE2645DBAD11}" type="presParOf" srcId="{2696B2F7-83F7-4E4E-A896-96575A47BEC8}" destId="{6BDBFF83-A5B3-4C4F-9A1E-D4C824E831B7}" srcOrd="3" destOrd="0" presId="urn:microsoft.com/office/officeart/2008/layout/PictureStrips"/>
    <dgm:cxn modelId="{F33CCAB2-3563-42EF-8573-E66EFABE99FD}" type="presParOf" srcId="{2696B2F7-83F7-4E4E-A896-96575A47BEC8}" destId="{0F8546B8-1468-432B-ACD3-1D4BD84B8FE1}" srcOrd="4" destOrd="0" presId="urn:microsoft.com/office/officeart/2008/layout/PictureStrips"/>
    <dgm:cxn modelId="{594ED075-4BE7-4EBF-B871-16232DFD11F1}" type="presParOf" srcId="{0F8546B8-1468-432B-ACD3-1D4BD84B8FE1}" destId="{38BB4C1A-B14F-4E2A-8589-9C4987EE6D1D}" srcOrd="0" destOrd="0" presId="urn:microsoft.com/office/officeart/2008/layout/PictureStrips"/>
    <dgm:cxn modelId="{D663DA80-A812-4AD3-AB4B-3EFB9DF956A4}" type="presParOf" srcId="{0F8546B8-1468-432B-ACD3-1D4BD84B8FE1}" destId="{37BBD571-E4F6-44ED-90C2-761AB0C82F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E30FE-D867-4070-AD43-6AAC851B6204}">
      <dsp:nvSpPr>
        <dsp:cNvPr id="0" name=""/>
        <dsp:cNvSpPr/>
      </dsp:nvSpPr>
      <dsp:spPr>
        <a:xfrm>
          <a:off x="913428" y="270172"/>
          <a:ext cx="5859244" cy="1179936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155CC"/>
              </a:solidFill>
            </a:rPr>
            <a:t>Introduction: Teacher training in Spain</a:t>
          </a:r>
          <a:endParaRPr lang="ca-ES" sz="2500" kern="1200" dirty="0"/>
        </a:p>
      </dsp:txBody>
      <dsp:txXfrm>
        <a:off x="913428" y="270172"/>
        <a:ext cx="5859244" cy="1179936"/>
      </dsp:txXfrm>
    </dsp:sp>
    <dsp:sp modelId="{F79394CF-AF02-4218-8DF0-104409F96AEA}">
      <dsp:nvSpPr>
        <dsp:cNvPr id="0" name=""/>
        <dsp:cNvSpPr/>
      </dsp:nvSpPr>
      <dsp:spPr>
        <a:xfrm>
          <a:off x="743882" y="114430"/>
          <a:ext cx="825955" cy="123893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7C90FF-3237-41A1-9EB8-A563575A3510}">
      <dsp:nvSpPr>
        <dsp:cNvPr id="0" name=""/>
        <dsp:cNvSpPr/>
      </dsp:nvSpPr>
      <dsp:spPr>
        <a:xfrm>
          <a:off x="933421" y="1755581"/>
          <a:ext cx="5819258" cy="1179936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2400"/>
            <a:buFont typeface="Arial"/>
            <a:buNone/>
          </a:pPr>
          <a:r>
            <a:rPr lang="en-US" sz="2500" kern="1200" dirty="0">
              <a:solidFill>
                <a:srgbClr val="1155CC"/>
              </a:solidFill>
            </a:rPr>
            <a:t>Transformation project for teacher training in the Balearic Islands</a:t>
          </a:r>
          <a:endParaRPr lang="ca-ES" sz="2500" kern="1200" dirty="0"/>
        </a:p>
      </dsp:txBody>
      <dsp:txXfrm>
        <a:off x="933421" y="1755581"/>
        <a:ext cx="5819258" cy="1179936"/>
      </dsp:txXfrm>
    </dsp:sp>
    <dsp:sp modelId="{5E5EAF69-408F-4E86-A935-73A990277A37}">
      <dsp:nvSpPr>
        <dsp:cNvPr id="0" name=""/>
        <dsp:cNvSpPr/>
      </dsp:nvSpPr>
      <dsp:spPr>
        <a:xfrm>
          <a:off x="743882" y="1599839"/>
          <a:ext cx="825955" cy="1238933"/>
        </a:xfrm>
        <a:prstGeom prst="rect">
          <a:avLst/>
        </a:prstGeom>
        <a:solidFill>
          <a:schemeClr val="accent5">
            <a:tint val="50000"/>
            <a:hueOff val="-8330"/>
            <a:satOff val="286"/>
            <a:lumOff val="-9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BB4C1A-B14F-4E2A-8589-9C4987EE6D1D}">
      <dsp:nvSpPr>
        <dsp:cNvPr id="0" name=""/>
        <dsp:cNvSpPr/>
      </dsp:nvSpPr>
      <dsp:spPr>
        <a:xfrm>
          <a:off x="938499" y="3240990"/>
          <a:ext cx="5809101" cy="1179936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2500" kern="1200" dirty="0">
              <a:solidFill>
                <a:srgbClr val="1155CC"/>
              </a:solidFill>
            </a:rPr>
            <a:t>Future </a:t>
          </a:r>
          <a:r>
            <a:rPr lang="es-ES" sz="2500" kern="1200" dirty="0" err="1">
              <a:solidFill>
                <a:srgbClr val="1155CC"/>
              </a:solidFill>
            </a:rPr>
            <a:t>proposals</a:t>
          </a:r>
          <a:endParaRPr lang="ca-ES" sz="2500" kern="1200" dirty="0"/>
        </a:p>
      </dsp:txBody>
      <dsp:txXfrm>
        <a:off x="938499" y="3240990"/>
        <a:ext cx="5809101" cy="1179936"/>
      </dsp:txXfrm>
    </dsp:sp>
    <dsp:sp modelId="{37BBD571-E4F6-44ED-90C2-761AB0C82FB3}">
      <dsp:nvSpPr>
        <dsp:cNvPr id="0" name=""/>
        <dsp:cNvSpPr/>
      </dsp:nvSpPr>
      <dsp:spPr>
        <a:xfrm>
          <a:off x="743882" y="3092583"/>
          <a:ext cx="825955" cy="1238933"/>
        </a:xfrm>
        <a:prstGeom prst="rect">
          <a:avLst/>
        </a:prstGeom>
        <a:solidFill>
          <a:schemeClr val="accent5">
            <a:tint val="50000"/>
            <a:hueOff val="-16660"/>
            <a:satOff val="572"/>
            <a:lumOff val="-18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838f999f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9838f999f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9838f999f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>
            <a:spLocks noGrp="1"/>
          </p:cNvSpPr>
          <p:nvPr>
            <p:ph type="pic" idx="2"/>
          </p:nvPr>
        </p:nvSpPr>
        <p:spPr>
          <a:xfrm>
            <a:off x="3795541" y="0"/>
            <a:ext cx="5348459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24"/>
          <p:cNvPicPr preferRelativeResize="0">
            <a:picLocks noGrp="1"/>
          </p:cNvPicPr>
          <p:nvPr>
            <p:ph type="pic" idx="3"/>
          </p:nvPr>
        </p:nvPicPr>
        <p:blipFill/>
        <p:spPr>
          <a:xfrm flipH="1">
            <a:off x="0" y="0"/>
            <a:ext cx="4445391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65BD"/>
            </a:outerShdw>
          </a:effectLst>
        </p:spPr>
      </p:pic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623277" y="4309218"/>
            <a:ext cx="3179299" cy="47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4"/>
          </p:nvPr>
        </p:nvSpPr>
        <p:spPr>
          <a:xfrm>
            <a:off x="616242" y="3474936"/>
            <a:ext cx="3179299" cy="47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5"/>
          </p:nvPr>
        </p:nvSpPr>
        <p:spPr>
          <a:xfrm>
            <a:off x="616243" y="2167500"/>
            <a:ext cx="3179299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" name="Google Shape;18;p24"/>
          <p:cNvCxnSpPr/>
          <p:nvPr/>
        </p:nvCxnSpPr>
        <p:spPr>
          <a:xfrm>
            <a:off x="623277" y="3295997"/>
            <a:ext cx="338063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85" y="214247"/>
            <a:ext cx="2710409" cy="101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body" idx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"/>
          <p:cNvSpPr txBox="1">
            <a:spLocks noGrp="1"/>
          </p:cNvSpPr>
          <p:nvPr>
            <p:ph type="body" idx="1"/>
          </p:nvPr>
        </p:nvSpPr>
        <p:spPr>
          <a:xfrm>
            <a:off x="1854" y="239492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body" idx="2"/>
          </p:nvPr>
        </p:nvSpPr>
        <p:spPr>
          <a:xfrm>
            <a:off x="590550" y="1055077"/>
            <a:ext cx="7793038" cy="325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BD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 txBox="1">
            <a:spLocks noGrp="1"/>
          </p:cNvSpPr>
          <p:nvPr>
            <p:ph type="body" idx="1"/>
          </p:nvPr>
        </p:nvSpPr>
        <p:spPr>
          <a:xfrm>
            <a:off x="242476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2"/>
          </p:nvPr>
        </p:nvSpPr>
        <p:spPr>
          <a:xfrm>
            <a:off x="242475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3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4"/>
          </p:nvPr>
        </p:nvSpPr>
        <p:spPr>
          <a:xfrm>
            <a:off x="3180279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body" idx="5"/>
          </p:nvPr>
        </p:nvSpPr>
        <p:spPr>
          <a:xfrm>
            <a:off x="3180278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6"/>
          </p:nvPr>
        </p:nvSpPr>
        <p:spPr>
          <a:xfrm>
            <a:off x="6118081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7"/>
          </p:nvPr>
        </p:nvSpPr>
        <p:spPr>
          <a:xfrm>
            <a:off x="6118080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5" name="Google Shape;115;p39"/>
          <p:cNvCxnSpPr/>
          <p:nvPr/>
        </p:nvCxnSpPr>
        <p:spPr>
          <a:xfrm>
            <a:off x="2982350" y="1294228"/>
            <a:ext cx="0" cy="22648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39"/>
          <p:cNvCxnSpPr/>
          <p:nvPr/>
        </p:nvCxnSpPr>
        <p:spPr>
          <a:xfrm>
            <a:off x="5920153" y="1294228"/>
            <a:ext cx="0" cy="22648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ítulo y objetos">
  <p:cSld name="35_Título y objeto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40"/>
          <p:cNvGrpSpPr/>
          <p:nvPr/>
        </p:nvGrpSpPr>
        <p:grpSpPr>
          <a:xfrm>
            <a:off x="1907704" y="0"/>
            <a:ext cx="7236296" cy="5143500"/>
            <a:chOff x="3491880" y="0"/>
            <a:chExt cx="5400600" cy="6597352"/>
          </a:xfrm>
        </p:grpSpPr>
        <p:sp>
          <p:nvSpPr>
            <p:cNvPr id="119" name="Google Shape;119;p40"/>
            <p:cNvSpPr/>
            <p:nvPr/>
          </p:nvSpPr>
          <p:spPr>
            <a:xfrm flipH="1">
              <a:off x="3491880" y="1289"/>
              <a:ext cx="4176713" cy="6596063"/>
            </a:xfrm>
            <a:prstGeom prst="parallelogram">
              <a:avLst>
                <a:gd name="adj" fmla="val 218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0"/>
            <p:cNvSpPr/>
            <p:nvPr/>
          </p:nvSpPr>
          <p:spPr>
            <a:xfrm>
              <a:off x="6228184" y="0"/>
              <a:ext cx="2664296" cy="659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50"/>
                <a:buFont typeface="Calibri"/>
                <a:buNone/>
              </a:pPr>
              <a:endPara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40"/>
          <p:cNvSpPr/>
          <p:nvPr/>
        </p:nvSpPr>
        <p:spPr>
          <a:xfrm rot="10800000" flipH="1">
            <a:off x="-25400" y="-20241"/>
            <a:ext cx="5245100" cy="594122"/>
          </a:xfrm>
          <a:prstGeom prst="rtTriangle">
            <a:avLst/>
          </a:prstGeom>
          <a:solidFill>
            <a:srgbClr val="3459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0"/>
          <p:cNvSpPr/>
          <p:nvPr/>
        </p:nvSpPr>
        <p:spPr>
          <a:xfrm>
            <a:off x="179389" y="33338"/>
            <a:ext cx="22320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</a:t>
            </a:r>
            <a:r>
              <a:rPr lang="es-ES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.uib.cat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 txBox="1">
            <a:spLocks noGrp="1"/>
          </p:cNvSpPr>
          <p:nvPr>
            <p:ph type="body" idx="1"/>
          </p:nvPr>
        </p:nvSpPr>
        <p:spPr>
          <a:xfrm>
            <a:off x="1237957" y="2751825"/>
            <a:ext cx="3179299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2"/>
          </p:nvPr>
        </p:nvSpPr>
        <p:spPr>
          <a:xfrm>
            <a:off x="1237957" y="3399475"/>
            <a:ext cx="317929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3"/>
          </p:nvPr>
        </p:nvSpPr>
        <p:spPr>
          <a:xfrm>
            <a:off x="5005754" y="2751825"/>
            <a:ext cx="3179299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4"/>
          </p:nvPr>
        </p:nvSpPr>
        <p:spPr>
          <a:xfrm>
            <a:off x="5005754" y="3399475"/>
            <a:ext cx="317929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5"/>
          </p:nvPr>
        </p:nvSpPr>
        <p:spPr>
          <a:xfrm>
            <a:off x="1237957" y="709665"/>
            <a:ext cx="3179299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6"/>
          </p:nvPr>
        </p:nvSpPr>
        <p:spPr>
          <a:xfrm>
            <a:off x="1237957" y="1357315"/>
            <a:ext cx="317929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body" idx="7"/>
          </p:nvPr>
        </p:nvSpPr>
        <p:spPr>
          <a:xfrm>
            <a:off x="5005754" y="709665"/>
            <a:ext cx="3179299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8"/>
          </p:nvPr>
        </p:nvSpPr>
        <p:spPr>
          <a:xfrm>
            <a:off x="5005754" y="1357315"/>
            <a:ext cx="317929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2" name="Google Shape;132;p41"/>
          <p:cNvCxnSpPr/>
          <p:nvPr/>
        </p:nvCxnSpPr>
        <p:spPr>
          <a:xfrm>
            <a:off x="4684541" y="436099"/>
            <a:ext cx="0" cy="426251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41"/>
          <p:cNvCxnSpPr/>
          <p:nvPr/>
        </p:nvCxnSpPr>
        <p:spPr>
          <a:xfrm>
            <a:off x="583809" y="2588456"/>
            <a:ext cx="82014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41"/>
          <p:cNvSpPr txBox="1">
            <a:spLocks noGrp="1"/>
          </p:cNvSpPr>
          <p:nvPr>
            <p:ph type="body" idx="9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7" name="Google Shape;13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5856" y="1977685"/>
            <a:ext cx="2592313" cy="114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2"/>
          <p:cNvSpPr/>
          <p:nvPr/>
        </p:nvSpPr>
        <p:spPr>
          <a:xfrm flipH="1">
            <a:off x="-146050" y="4407694"/>
            <a:ext cx="9326563" cy="753666"/>
          </a:xfrm>
          <a:prstGeom prst="rtTriangle">
            <a:avLst/>
          </a:prstGeom>
          <a:solidFill>
            <a:srgbClr val="3459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2"/>
          <p:cNvSpPr/>
          <p:nvPr/>
        </p:nvSpPr>
        <p:spPr>
          <a:xfrm rot="10800000" flipH="1">
            <a:off x="-25400" y="-20241"/>
            <a:ext cx="5245100" cy="594122"/>
          </a:xfrm>
          <a:prstGeom prst="rtTriangle">
            <a:avLst/>
          </a:prstGeom>
          <a:solidFill>
            <a:srgbClr val="3459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a de título">
  <p:cSld name="7_Diapositiva de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>
            <a:spLocks noGrp="1"/>
          </p:cNvSpPr>
          <p:nvPr>
            <p:ph type="pic" idx="2"/>
          </p:nvPr>
        </p:nvSpPr>
        <p:spPr>
          <a:xfrm>
            <a:off x="1927275" y="872197"/>
            <a:ext cx="4949484" cy="2274059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7"/>
          <p:cNvSpPr txBox="1">
            <a:spLocks noGrp="1"/>
          </p:cNvSpPr>
          <p:nvPr>
            <p:ph type="body" idx="1"/>
          </p:nvPr>
        </p:nvSpPr>
        <p:spPr>
          <a:xfrm>
            <a:off x="478302" y="3334043"/>
            <a:ext cx="8314006" cy="90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body" idx="3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8"/>
          <p:cNvSpPr txBox="1">
            <a:spLocks noGrp="1"/>
          </p:cNvSpPr>
          <p:nvPr>
            <p:ph type="body" idx="1"/>
          </p:nvPr>
        </p:nvSpPr>
        <p:spPr>
          <a:xfrm>
            <a:off x="15922" y="239492"/>
            <a:ext cx="1610211" cy="3744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body" idx="2"/>
          </p:nvPr>
        </p:nvSpPr>
        <p:spPr>
          <a:xfrm>
            <a:off x="614582" y="844062"/>
            <a:ext cx="7886700" cy="357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BD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2785403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9"/>
          <p:cNvSpPr txBox="1">
            <a:spLocks noGrp="1"/>
          </p:cNvSpPr>
          <p:nvPr>
            <p:ph type="body" idx="1"/>
          </p:nvPr>
        </p:nvSpPr>
        <p:spPr>
          <a:xfrm>
            <a:off x="872197" y="3066756"/>
            <a:ext cx="7807569" cy="132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49"/>
          <p:cNvSpPr/>
          <p:nvPr/>
        </p:nvSpPr>
        <p:spPr>
          <a:xfrm>
            <a:off x="0" y="0"/>
            <a:ext cx="309066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 clic a la icona per afegir la imatge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ítulo y objetos">
  <p:cSld name="36_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0D3F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26"/>
          <p:cNvGrpSpPr/>
          <p:nvPr/>
        </p:nvGrpSpPr>
        <p:grpSpPr>
          <a:xfrm>
            <a:off x="1907704" y="0"/>
            <a:ext cx="7236296" cy="5143500"/>
            <a:chOff x="3491880" y="0"/>
            <a:chExt cx="5400600" cy="6597352"/>
          </a:xfrm>
        </p:grpSpPr>
        <p:sp>
          <p:nvSpPr>
            <p:cNvPr id="25" name="Google Shape;25;p26"/>
            <p:cNvSpPr/>
            <p:nvPr/>
          </p:nvSpPr>
          <p:spPr>
            <a:xfrm flipH="1">
              <a:off x="3491880" y="1289"/>
              <a:ext cx="4176713" cy="6596063"/>
            </a:xfrm>
            <a:prstGeom prst="parallelogram">
              <a:avLst>
                <a:gd name="adj" fmla="val 218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6228184" y="0"/>
              <a:ext cx="2664296" cy="659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50"/>
                <a:buFont typeface="Calibri"/>
                <a:buNone/>
              </a:pPr>
              <a:endPara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26"/>
          <p:cNvSpPr/>
          <p:nvPr/>
        </p:nvSpPr>
        <p:spPr>
          <a:xfrm rot="10800000" flipH="1">
            <a:off x="-25400" y="-20241"/>
            <a:ext cx="5245100" cy="594122"/>
          </a:xfrm>
          <a:prstGeom prst="rtTriangle">
            <a:avLst/>
          </a:prstGeom>
          <a:solidFill>
            <a:srgbClr val="3459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179389" y="33338"/>
            <a:ext cx="22320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</a:t>
            </a:r>
            <a:r>
              <a:rPr lang="es-ES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.uib.cat</a:t>
            </a:r>
            <a:endParaRPr/>
          </a:p>
        </p:txBody>
      </p:sp>
      <p:sp>
        <p:nvSpPr>
          <p:cNvPr id="29" name="Google Shape;29;p26"/>
          <p:cNvSpPr/>
          <p:nvPr/>
        </p:nvSpPr>
        <p:spPr>
          <a:xfrm>
            <a:off x="467545" y="627534"/>
            <a:ext cx="934871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0" name="Google Shape;30;p26"/>
          <p:cNvSpPr/>
          <p:nvPr/>
        </p:nvSpPr>
        <p:spPr>
          <a:xfrm>
            <a:off x="539553" y="1707654"/>
            <a:ext cx="934871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cxnSp>
        <p:nvCxnSpPr>
          <p:cNvPr id="31" name="Google Shape;31;p26"/>
          <p:cNvCxnSpPr/>
          <p:nvPr/>
        </p:nvCxnSpPr>
        <p:spPr>
          <a:xfrm>
            <a:off x="0" y="1653648"/>
            <a:ext cx="91440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6"/>
          <p:cNvCxnSpPr/>
          <p:nvPr/>
        </p:nvCxnSpPr>
        <p:spPr>
          <a:xfrm>
            <a:off x="0" y="2679762"/>
            <a:ext cx="91440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6"/>
          <p:cNvSpPr/>
          <p:nvPr/>
        </p:nvSpPr>
        <p:spPr>
          <a:xfrm>
            <a:off x="539553" y="2841780"/>
            <a:ext cx="934871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4" name="Google Shape;34;p26"/>
          <p:cNvSpPr/>
          <p:nvPr/>
        </p:nvSpPr>
        <p:spPr>
          <a:xfrm>
            <a:off x="611561" y="3867894"/>
            <a:ext cx="934871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cxnSp>
        <p:nvCxnSpPr>
          <p:cNvPr id="35" name="Google Shape;35;p26"/>
          <p:cNvCxnSpPr/>
          <p:nvPr/>
        </p:nvCxnSpPr>
        <p:spPr>
          <a:xfrm>
            <a:off x="0" y="3759882"/>
            <a:ext cx="91440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1974053" y="1784306"/>
            <a:ext cx="1254483" cy="220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0"/>
              <a:buFont typeface="Arial"/>
              <a:buNone/>
              <a:defRPr sz="1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" name="Google Shape;38;p27"/>
          <p:cNvCxnSpPr/>
          <p:nvPr/>
        </p:nvCxnSpPr>
        <p:spPr>
          <a:xfrm>
            <a:off x="3390314" y="1643465"/>
            <a:ext cx="0" cy="2489982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485" y="214247"/>
            <a:ext cx="2710409" cy="101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 descr="LOGO_calado_blanco_UIB_HORIZONTAL_01_01_1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0996" y="1733340"/>
            <a:ext cx="3862007" cy="144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>
            <a:spLocks noGrp="1"/>
          </p:cNvSpPr>
          <p:nvPr>
            <p:ph type="pic" idx="2"/>
          </p:nvPr>
        </p:nvSpPr>
        <p:spPr>
          <a:xfrm>
            <a:off x="0" y="0"/>
            <a:ext cx="4895557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0"/>
          <p:cNvSpPr txBox="1">
            <a:spLocks noGrp="1"/>
          </p:cNvSpPr>
          <p:nvPr>
            <p:ph type="body" idx="1"/>
          </p:nvPr>
        </p:nvSpPr>
        <p:spPr>
          <a:xfrm>
            <a:off x="5289452" y="217679"/>
            <a:ext cx="3434568" cy="47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355018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355017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3292821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3292820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5"/>
          </p:nvPr>
        </p:nvSpPr>
        <p:spPr>
          <a:xfrm>
            <a:off x="6230623" y="1567795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6"/>
          </p:nvPr>
        </p:nvSpPr>
        <p:spPr>
          <a:xfrm>
            <a:off x="6230622" y="2215445"/>
            <a:ext cx="2542929" cy="10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2" name="Google Shape;72;p32"/>
          <p:cNvCxnSpPr/>
          <p:nvPr/>
        </p:nvCxnSpPr>
        <p:spPr>
          <a:xfrm>
            <a:off x="3094892" y="1294228"/>
            <a:ext cx="0" cy="22648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32"/>
          <p:cNvCxnSpPr/>
          <p:nvPr/>
        </p:nvCxnSpPr>
        <p:spPr>
          <a:xfrm>
            <a:off x="6032695" y="1294228"/>
            <a:ext cx="0" cy="22648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>
            <a:off x="628650" y="717452"/>
            <a:ext cx="7886700" cy="39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5"/>
          <p:cNvSpPr>
            <a:spLocks noGrp="1"/>
          </p:cNvSpPr>
          <p:nvPr>
            <p:ph type="pic" idx="2"/>
          </p:nvPr>
        </p:nvSpPr>
        <p:spPr>
          <a:xfrm>
            <a:off x="1927275" y="293577"/>
            <a:ext cx="4949484" cy="285267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45"/>
          <p:cNvSpPr txBox="1">
            <a:spLocks noGrp="1"/>
          </p:cNvSpPr>
          <p:nvPr>
            <p:ph type="body" idx="1"/>
          </p:nvPr>
        </p:nvSpPr>
        <p:spPr>
          <a:xfrm>
            <a:off x="478302" y="3334043"/>
            <a:ext cx="8314006" cy="127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/>
        </p:nvSpPr>
        <p:spPr>
          <a:xfrm>
            <a:off x="4248443" y="0"/>
            <a:ext cx="4895557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85" y="214247"/>
            <a:ext cx="2710409" cy="1015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BD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6031" y="4257234"/>
            <a:ext cx="962037" cy="909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/>
        </p:nvSpPr>
        <p:spPr>
          <a:xfrm>
            <a:off x="7980699" y="154745"/>
            <a:ext cx="980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uib.cat</a:t>
            </a:r>
            <a:endParaRPr/>
          </a:p>
        </p:txBody>
      </p:sp>
      <p:pic>
        <p:nvPicPr>
          <p:cNvPr id="48" name="Google Shape;4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1963" y="4234375"/>
            <a:ext cx="962037" cy="9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776281" y="1102727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81963" y="4234375"/>
            <a:ext cx="962037" cy="9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5"/>
          <p:cNvSpPr txBox="1"/>
          <p:nvPr/>
        </p:nvSpPr>
        <p:spPr>
          <a:xfrm>
            <a:off x="229400" y="4604529"/>
            <a:ext cx="980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65BD"/>
                </a:solidFill>
                <a:latin typeface="Verdana"/>
                <a:ea typeface="Verdana"/>
                <a:cs typeface="Verdana"/>
                <a:sym typeface="Verdana"/>
              </a:rPr>
              <a:t>uib.cat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rce.morey@uib.ca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olaya.alvarez@uib.cat" TargetMode="External"/><Relationship Id="rId4" Type="http://schemas.openxmlformats.org/officeDocument/2006/relationships/hyperlink" Target="mailto:jordivallespir@uib.ca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eli/es/o/2007/12/27/eci38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e.es/eli/es/o/2007/12/27/eci3858/con" TargetMode="External"/><Relationship Id="rId4" Type="http://schemas.openxmlformats.org/officeDocument/2006/relationships/hyperlink" Target="https://www.boe.es/eli/es/o/2007/12/27/eci385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mfip.uibvirtual.es/wp-content/uploads/sites/41/2021/01/recopilacion-bibliografica.pdf" TargetMode="External"/><Relationship Id="rId7" Type="http://schemas.openxmlformats.org/officeDocument/2006/relationships/hyperlink" Target="http://pmfip.uibvirtual.es/wp-content/uploads/sites/41/2018/08/dossier_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://pmfip.uibvirtual.es/wp-content/uploads/sites/41/2018/08/dossier_3.pd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mfip.uibvirtual.es/wp-content/uploads/sites/41/2019/10/def_pm_fip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"/>
          <p:cNvPicPr preferRelativeResize="0">
            <a:picLocks noGrp="1"/>
          </p:cNvPicPr>
          <p:nvPr>
            <p:ph type="pic" idx="3"/>
          </p:nvPr>
        </p:nvPicPr>
        <p:blipFill/>
        <p:spPr>
          <a:xfrm flipH="1">
            <a:off x="0" y="0"/>
            <a:ext cx="4445391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65BD"/>
            </a:outerShdw>
          </a:effectLst>
        </p:spPr>
      </p:pic>
      <p:sp>
        <p:nvSpPr>
          <p:cNvPr id="158" name="Google Shape;158;p1"/>
          <p:cNvSpPr txBox="1">
            <a:spLocks noGrp="1"/>
          </p:cNvSpPr>
          <p:nvPr>
            <p:ph type="body" idx="1"/>
          </p:nvPr>
        </p:nvSpPr>
        <p:spPr>
          <a:xfrm>
            <a:off x="301845" y="4514058"/>
            <a:ext cx="3179299" cy="47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dirty="0"/>
              <a:t>10.11. 2023</a:t>
            </a:r>
            <a:endParaRPr dirty="0"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4"/>
          </p:nvPr>
        </p:nvSpPr>
        <p:spPr>
          <a:xfrm>
            <a:off x="301845" y="3959136"/>
            <a:ext cx="400434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 sz="1200" dirty="0"/>
              <a:t>M. MOREY-LÓPEZ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 sz="1200" dirty="0"/>
              <a:t>J.VALLESPIR-SOLER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 sz="1200" dirty="0"/>
              <a:t>O. ÁLVAREZ-GARCÍA</a:t>
            </a:r>
            <a:endParaRPr sz="1200" dirty="0"/>
          </a:p>
        </p:txBody>
      </p:sp>
      <p:sp>
        <p:nvSpPr>
          <p:cNvPr id="160" name="Google Shape;160;p1"/>
          <p:cNvSpPr txBox="1">
            <a:spLocks noGrp="1"/>
          </p:cNvSpPr>
          <p:nvPr>
            <p:ph type="body" idx="5"/>
          </p:nvPr>
        </p:nvSpPr>
        <p:spPr>
          <a:xfrm>
            <a:off x="331157" y="1555734"/>
            <a:ext cx="3909000" cy="18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1900" dirty="0"/>
              <a:t>(RE)THINKING THE TEACHING PROFESSION IN SPAIN: CHALLENGES AND PROPOSALS FOR INITIAL AND CONTINUED TEACHER TRAINING</a:t>
            </a: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900" dirty="0"/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85" y="214247"/>
            <a:ext cx="2710409" cy="1015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"/>
          <p:cNvCxnSpPr/>
          <p:nvPr/>
        </p:nvCxnSpPr>
        <p:spPr>
          <a:xfrm>
            <a:off x="414386" y="3852374"/>
            <a:ext cx="338063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1"/>
          <p:cNvSpPr txBox="1"/>
          <p:nvPr/>
        </p:nvSpPr>
        <p:spPr>
          <a:xfrm>
            <a:off x="4503350" y="1833106"/>
            <a:ext cx="4589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dirty="0" err="1">
                <a:solidFill>
                  <a:schemeClr val="tx1"/>
                </a:solidFill>
                <a:effectLst/>
                <a:latin typeface="Roboto Slab" panose="020F0502020204030204" pitchFamily="2" charset="0"/>
              </a:rPr>
              <a:t>Conferința</a:t>
            </a:r>
            <a:r>
              <a:rPr lang="es-ES" sz="2400" b="1" i="0" dirty="0">
                <a:solidFill>
                  <a:schemeClr val="tx1"/>
                </a:solidFill>
                <a:effectLst/>
                <a:latin typeface="Roboto Slab" panose="020F0502020204030204" pitchFamily="2" charset="0"/>
              </a:rPr>
              <a:t> </a:t>
            </a:r>
            <a:r>
              <a:rPr lang="es-ES" sz="2400" b="1" i="0" dirty="0" err="1">
                <a:solidFill>
                  <a:schemeClr val="tx1"/>
                </a:solidFill>
                <a:effectLst/>
                <a:latin typeface="Roboto Slab" panose="020F0502020204030204" pitchFamily="2" charset="0"/>
              </a:rPr>
              <a:t>internațională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b="1" i="1" dirty="0">
                <a:solidFill>
                  <a:schemeClr val="tx1"/>
                </a:solidFill>
                <a:effectLst/>
                <a:latin typeface="Roboto Slab" panose="020F0502020204030204" pitchFamily="2" charset="0"/>
              </a:rPr>
              <a:t>PARTAJARE ȘI ÎNVĂȚARE PENTRU MENTORAT ÎN EDUCAȚIE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b="1" i="0" dirty="0">
                <a:solidFill>
                  <a:schemeClr val="tx1"/>
                </a:solidFill>
                <a:effectLst/>
                <a:latin typeface="Roboto Slab" panose="020F0502020204030204" pitchFamily="2" charset="0"/>
              </a:rPr>
              <a:t>ICSLME 2023</a:t>
            </a:r>
            <a:endParaRPr sz="1800" dirty="0">
              <a:solidFill>
                <a:schemeClr val="tx1"/>
              </a:solidFill>
              <a:highlight>
                <a:schemeClr val="accent4"/>
              </a:highlight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149" y="309554"/>
            <a:ext cx="1014730" cy="8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0275" y="57038"/>
            <a:ext cx="1078865" cy="12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6115" y="2390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69047" y="4346868"/>
            <a:ext cx="771429" cy="6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5648879" y="4584938"/>
            <a:ext cx="33377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Profesionalizarea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carierei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didactice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PROF – ID 146587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Proiect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cofinanțat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Fondul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Programul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Operațional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Capital </a:t>
            </a:r>
            <a:r>
              <a:rPr lang="es-E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Uman</a:t>
            </a:r>
            <a:r>
              <a:rPr lang="es-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2014-2020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body" idx="1"/>
          </p:nvPr>
        </p:nvSpPr>
        <p:spPr>
          <a:xfrm>
            <a:off x="1974053" y="1756170"/>
            <a:ext cx="1254483" cy="220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2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/>
              <a:t>Future proposals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body" idx="1"/>
          </p:nvPr>
        </p:nvSpPr>
        <p:spPr>
          <a:xfrm>
            <a:off x="348846" y="3394919"/>
            <a:ext cx="3965080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Education</a:t>
            </a:r>
            <a:r>
              <a:rPr lang="es-ES" dirty="0"/>
              <a:t> </a:t>
            </a:r>
            <a:r>
              <a:rPr lang="es-ES" dirty="0" err="1"/>
              <a:t>Administration</a:t>
            </a:r>
            <a:endParaRPr dirty="0"/>
          </a:p>
        </p:txBody>
      </p:sp>
      <p:sp>
        <p:nvSpPr>
          <p:cNvPr id="370" name="Google Shape;370;p20"/>
          <p:cNvSpPr txBox="1">
            <a:spLocks noGrp="1"/>
          </p:cNvSpPr>
          <p:nvPr>
            <p:ph type="body" idx="3"/>
          </p:nvPr>
        </p:nvSpPr>
        <p:spPr>
          <a:xfrm>
            <a:off x="4969090" y="3559402"/>
            <a:ext cx="3887037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s-ES" dirty="0" err="1"/>
              <a:t>Relation</a:t>
            </a:r>
            <a:r>
              <a:rPr lang="es-ES" dirty="0"/>
              <a:t> </a:t>
            </a:r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training &amp; </a:t>
            </a:r>
            <a:r>
              <a:rPr lang="es-ES" dirty="0" err="1"/>
              <a:t>continuing</a:t>
            </a:r>
            <a:r>
              <a:rPr lang="es-ES" dirty="0"/>
              <a:t> </a:t>
            </a:r>
            <a:r>
              <a:rPr lang="es-ES" dirty="0" err="1"/>
              <a:t>professional</a:t>
            </a:r>
            <a:r>
              <a:rPr lang="es-ES" dirty="0"/>
              <a:t> </a:t>
            </a:r>
            <a:r>
              <a:rPr lang="es-ES" dirty="0" err="1"/>
              <a:t>development</a:t>
            </a:r>
            <a:endParaRPr dirty="0"/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5"/>
          </p:nvPr>
        </p:nvSpPr>
        <p:spPr>
          <a:xfrm>
            <a:off x="348846" y="1072293"/>
            <a:ext cx="3965080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s-ES" dirty="0"/>
              <a:t>Training &amp; </a:t>
            </a:r>
            <a:r>
              <a:rPr lang="es-ES" dirty="0" err="1"/>
              <a:t>Assessment</a:t>
            </a:r>
            <a:r>
              <a:rPr lang="es-ES" dirty="0"/>
              <a:t> Plan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mentors</a:t>
            </a:r>
            <a:endParaRPr dirty="0"/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7"/>
          </p:nvPr>
        </p:nvSpPr>
        <p:spPr>
          <a:xfrm>
            <a:off x="5005752" y="1072293"/>
            <a:ext cx="4138247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s-ES" dirty="0"/>
              <a:t>Transfer </a:t>
            </a:r>
            <a:r>
              <a:rPr lang="es-ES" dirty="0" err="1"/>
              <a:t>centre’s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training &amp; </a:t>
            </a:r>
            <a:r>
              <a:rPr lang="es-ES" dirty="0" err="1"/>
              <a:t>evaluation</a:t>
            </a:r>
            <a:endParaRPr dirty="0"/>
          </a:p>
        </p:txBody>
      </p:sp>
      <p:sp>
        <p:nvSpPr>
          <p:cNvPr id="373" name="Google Shape;373;p20"/>
          <p:cNvSpPr/>
          <p:nvPr/>
        </p:nvSpPr>
        <p:spPr>
          <a:xfrm>
            <a:off x="2404570" y="1788690"/>
            <a:ext cx="4551903" cy="1566119"/>
          </a:xfrm>
          <a:prstGeom prst="ellipse">
            <a:avLst/>
          </a:prstGeom>
          <a:solidFill>
            <a:srgbClr val="B11663">
              <a:alpha val="49803"/>
            </a:srgbClr>
          </a:soli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35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/>
          <p:nvPr/>
        </p:nvSpPr>
        <p:spPr>
          <a:xfrm>
            <a:off x="4226336" y="406958"/>
            <a:ext cx="908370" cy="4923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0"/>
          <p:cNvSpPr/>
          <p:nvPr/>
        </p:nvSpPr>
        <p:spPr>
          <a:xfrm>
            <a:off x="4226336" y="4264571"/>
            <a:ext cx="908370" cy="4923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88089" y="4554717"/>
            <a:ext cx="1097615" cy="4923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1919255" y="453511"/>
            <a:ext cx="113241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 1</a:t>
            </a:r>
            <a:endParaRPr sz="1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6784477" y="453511"/>
            <a:ext cx="7826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 2</a:t>
            </a:r>
            <a:endParaRPr sz="1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1950385" y="4357036"/>
            <a:ext cx="9083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 3</a:t>
            </a:r>
            <a:endParaRPr sz="1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6382139" y="4411645"/>
            <a:ext cx="9831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 4</a:t>
            </a:r>
            <a:endParaRPr sz="1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4" y="-8"/>
            <a:ext cx="8148300" cy="369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>
                <a:solidFill>
                  <a:schemeClr val="lt1"/>
                </a:solidFill>
              </a:rPr>
              <a:t>Proposals for the future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/>
          <p:nvPr/>
        </p:nvSpPr>
        <p:spPr>
          <a:xfrm>
            <a:off x="3595536" y="3263198"/>
            <a:ext cx="195292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merce.morey@uib.cat</a:t>
            </a:r>
            <a:r>
              <a:rPr lang="es-E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jordivallespir@uib.cat</a:t>
            </a:r>
            <a:endParaRPr lang="es-ES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</a:t>
            </a:r>
            <a:r>
              <a:rPr lang="es-E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laya.alvarez@uib.cat</a:t>
            </a:r>
            <a:r>
              <a:rPr lang="es-E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88" name="Google Shape;388;p21"/>
          <p:cNvSpPr txBox="1"/>
          <p:nvPr/>
        </p:nvSpPr>
        <p:spPr>
          <a:xfrm>
            <a:off x="2238232" y="1093485"/>
            <a:ext cx="46675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Mulțumesc foarte mult</a:t>
            </a:r>
            <a:endParaRPr sz="32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F920E5B-827A-336A-92BF-ED9C81FDF07E}"/>
              </a:ext>
            </a:extLst>
          </p:cNvPr>
          <p:cNvGraphicFramePr/>
          <p:nvPr/>
        </p:nvGraphicFramePr>
        <p:xfrm>
          <a:off x="962139" y="396531"/>
          <a:ext cx="7686101" cy="452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QuadreDeText 3">
            <a:extLst>
              <a:ext uri="{FF2B5EF4-FFF2-40B4-BE49-F238E27FC236}">
                <a16:creationId xmlns:a16="http://schemas.microsoft.com/office/drawing/2014/main" id="{823451BC-4908-2C07-F937-2FF15D7CEE18}"/>
              </a:ext>
            </a:extLst>
          </p:cNvPr>
          <p:cNvSpPr txBox="1"/>
          <p:nvPr/>
        </p:nvSpPr>
        <p:spPr>
          <a:xfrm>
            <a:off x="1882048" y="732280"/>
            <a:ext cx="336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1155CC"/>
                </a:solidFill>
              </a:rPr>
              <a:t>1</a:t>
            </a:r>
            <a:endParaRPr lang="ca-ES" sz="40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D2789F2C-38B1-E14E-7B91-3748C19D05A2}"/>
              </a:ext>
            </a:extLst>
          </p:cNvPr>
          <p:cNvSpPr txBox="1"/>
          <p:nvPr/>
        </p:nvSpPr>
        <p:spPr>
          <a:xfrm>
            <a:off x="1882048" y="2217807"/>
            <a:ext cx="336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1155CC"/>
                </a:solidFill>
              </a:rPr>
              <a:t>2</a:t>
            </a:r>
            <a:endParaRPr lang="ca-ES" sz="4000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1A1F9BA8-58D4-7720-65D2-6F5FBFCB71D8}"/>
              </a:ext>
            </a:extLst>
          </p:cNvPr>
          <p:cNvSpPr txBox="1"/>
          <p:nvPr/>
        </p:nvSpPr>
        <p:spPr>
          <a:xfrm>
            <a:off x="1882048" y="3739970"/>
            <a:ext cx="336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1155CC"/>
                </a:solidFill>
              </a:rPr>
              <a:t>3</a:t>
            </a:r>
            <a:endParaRPr lang="ca-ES" sz="4000" dirty="0"/>
          </a:p>
        </p:txBody>
      </p:sp>
      <p:sp>
        <p:nvSpPr>
          <p:cNvPr id="7" name="Google Shape;175;g29838f999fa_0_0">
            <a:extLst>
              <a:ext uri="{FF2B5EF4-FFF2-40B4-BE49-F238E27FC236}">
                <a16:creationId xmlns:a16="http://schemas.microsoft.com/office/drawing/2014/main" id="{5952E56C-908A-DC9E-3866-DF8BCE6669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41300" cy="4248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2000"/>
              <a:buFont typeface="Courier New"/>
              <a:buNone/>
            </a:pPr>
            <a:r>
              <a:rPr lang="es-ES">
                <a:solidFill>
                  <a:schemeClr val="lt1"/>
                </a:solidFill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3514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body" idx="1"/>
          </p:nvPr>
        </p:nvSpPr>
        <p:spPr>
          <a:xfrm>
            <a:off x="1974053" y="1756170"/>
            <a:ext cx="1254483" cy="220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2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/>
              <a:t>Introduction: Teacher training in Spain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4" y="0"/>
            <a:ext cx="77511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140826" y="1143575"/>
            <a:ext cx="2818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s-ES" sz="1900"/>
              <a:t>Preschool education</a:t>
            </a:r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2"/>
          </p:nvPr>
        </p:nvSpPr>
        <p:spPr>
          <a:xfrm>
            <a:off x="278675" y="1778347"/>
            <a:ext cx="254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900" u="sng">
                <a:solidFill>
                  <a:schemeClr val="hlink"/>
                </a:solidFill>
                <a:hlinkClick r:id="rId3"/>
              </a:rPr>
              <a:t>Orden ECI/3854/2007</a:t>
            </a:r>
            <a:endParaRPr sz="1900"/>
          </a:p>
        </p:txBody>
      </p:sp>
      <p:sp>
        <p:nvSpPr>
          <p:cNvPr id="196" name="Google Shape;196;p9"/>
          <p:cNvSpPr txBox="1">
            <a:spLocks noGrp="1"/>
          </p:cNvSpPr>
          <p:nvPr>
            <p:ph type="body" idx="3"/>
          </p:nvPr>
        </p:nvSpPr>
        <p:spPr>
          <a:xfrm>
            <a:off x="3354371" y="1143570"/>
            <a:ext cx="2542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s-ES" sz="1900"/>
              <a:t>Primary Education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4"/>
          </p:nvPr>
        </p:nvSpPr>
        <p:spPr>
          <a:xfrm>
            <a:off x="3354375" y="1791222"/>
            <a:ext cx="254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900" u="sng">
                <a:solidFill>
                  <a:schemeClr val="hlink"/>
                </a:solidFill>
                <a:hlinkClick r:id="rId4"/>
              </a:rPr>
              <a:t>Orden ECI/3857/2007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sz="1900"/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5"/>
          </p:nvPr>
        </p:nvSpPr>
        <p:spPr>
          <a:xfrm>
            <a:off x="6239150" y="1143570"/>
            <a:ext cx="2894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s-ES" sz="1900"/>
              <a:t>Secondary Education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body" idx="6"/>
          </p:nvPr>
        </p:nvSpPr>
        <p:spPr>
          <a:xfrm>
            <a:off x="6292175" y="1791222"/>
            <a:ext cx="254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900" u="sng">
                <a:solidFill>
                  <a:schemeClr val="hlink"/>
                </a:solidFill>
                <a:hlinkClick r:id="rId5"/>
              </a:rPr>
              <a:t>Orden ECI/3858/2007</a:t>
            </a:r>
            <a:endParaRPr sz="1900"/>
          </a:p>
        </p:txBody>
      </p:sp>
      <p:sp>
        <p:nvSpPr>
          <p:cNvPr id="201" name="Google Shape;201;p9"/>
          <p:cNvSpPr txBox="1"/>
          <p:nvPr/>
        </p:nvSpPr>
        <p:spPr>
          <a:xfrm>
            <a:off x="2286000" y="843504"/>
            <a:ext cx="45720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>
                <a:solidFill>
                  <a:schemeClr val="dk1"/>
                </a:solidFill>
              </a:rPr>
              <a:t>Organic Law on Education</a:t>
            </a:r>
            <a:r>
              <a:rPr lang="es-E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(LOE) (2/2006)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1417186" y="2112255"/>
            <a:ext cx="436982" cy="281854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 rot="5400000">
            <a:off x="4345793" y="2112255"/>
            <a:ext cx="436982" cy="281854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 rot="5400000">
            <a:off x="7289835" y="2112254"/>
            <a:ext cx="436982" cy="281854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364212" y="3937914"/>
            <a:ext cx="2542929" cy="56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>
                <a:solidFill>
                  <a:srgbClr val="262626"/>
                </a:solidFill>
              </a:rPr>
              <a:t>Preeschool Education Degree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(4 </a:t>
            </a:r>
            <a:r>
              <a:rPr lang="es-ES" sz="1800">
                <a:solidFill>
                  <a:srgbClr val="262626"/>
                </a:solidFill>
              </a:rPr>
              <a:t>years</a:t>
            </a: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↔ 240 ECTS)</a:t>
            </a:r>
            <a:endParaRPr sz="1800" b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3289539" y="3937182"/>
            <a:ext cx="2542929" cy="56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>
                <a:solidFill>
                  <a:srgbClr val="262626"/>
                </a:solidFill>
              </a:rPr>
              <a:t>Primary Education Degree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(4 </a:t>
            </a:r>
            <a:r>
              <a:rPr lang="es-ES" sz="1800">
                <a:solidFill>
                  <a:srgbClr val="262626"/>
                </a:solidFill>
              </a:rPr>
              <a:t>years</a:t>
            </a: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↔ 240 ECTS)</a:t>
            </a:r>
            <a:endParaRPr sz="1800" b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6138335" y="3937929"/>
            <a:ext cx="273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>
                <a:solidFill>
                  <a:srgbClr val="262626"/>
                </a:solidFill>
              </a:rPr>
              <a:t>Master's Degree in Teacher Training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1800"/>
              <a:buFont typeface="Courier New"/>
              <a:buNone/>
            </a:pP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s-ES" sz="1800">
                <a:solidFill>
                  <a:srgbClr val="262626"/>
                </a:solidFill>
              </a:rPr>
              <a:t>year</a:t>
            </a:r>
            <a:r>
              <a:rPr lang="es-ES"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↔ 60 ECTS</a:t>
            </a:r>
            <a:endParaRPr sz="1800" b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338025" y="2419700"/>
            <a:ext cx="2595300" cy="88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0D3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</a:rPr>
              <a:t>Environmental sustainability and Cultural diversity Competences: 2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274350" y="2419325"/>
            <a:ext cx="2595300" cy="88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0D3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</a:rPr>
              <a:t>Environmental sustainability and Cultural diversity Competences: 3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6195225" y="2419688"/>
            <a:ext cx="2595300" cy="88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0D3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</a:rPr>
              <a:t>Environmental sustainability and Cultural diversity Competences: 2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" name="Google Shape;216;g29838f999fa_0_32">
            <a:extLst>
              <a:ext uri="{FF2B5EF4-FFF2-40B4-BE49-F238E27FC236}">
                <a16:creationId xmlns:a16="http://schemas.microsoft.com/office/drawing/2014/main" id="{A4BE1135-82C5-42E5-54E4-07CD90F52CDE}"/>
              </a:ext>
            </a:extLst>
          </p:cNvPr>
          <p:cNvSpPr txBox="1">
            <a:spLocks/>
          </p:cNvSpPr>
          <p:nvPr/>
        </p:nvSpPr>
        <p:spPr>
          <a:xfrm>
            <a:off x="0" y="187750"/>
            <a:ext cx="5292000" cy="42469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2000"/>
              <a:buFont typeface="Courier New"/>
              <a:buNone/>
            </a:pPr>
            <a:r>
              <a:rPr lang="es-ES" dirty="0" err="1">
                <a:solidFill>
                  <a:schemeClr val="lt1"/>
                </a:solidFill>
              </a:rPr>
              <a:t>Initial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Teacher</a:t>
            </a:r>
            <a:r>
              <a:rPr lang="es-ES" dirty="0">
                <a:solidFill>
                  <a:schemeClr val="lt1"/>
                </a:solidFill>
              </a:rPr>
              <a:t> Training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838f999fa_0_32"/>
          <p:cNvSpPr txBox="1">
            <a:spLocks noGrp="1"/>
          </p:cNvSpPr>
          <p:nvPr>
            <p:ph type="body" idx="4294967295"/>
          </p:nvPr>
        </p:nvSpPr>
        <p:spPr>
          <a:xfrm>
            <a:off x="0" y="187750"/>
            <a:ext cx="5292000" cy="4248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>
                <a:solidFill>
                  <a:schemeClr val="lt1"/>
                </a:solidFill>
              </a:rPr>
              <a:t>Continuing professional development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194;p9">
            <a:extLst>
              <a:ext uri="{FF2B5EF4-FFF2-40B4-BE49-F238E27FC236}">
                <a16:creationId xmlns:a16="http://schemas.microsoft.com/office/drawing/2014/main" id="{5B7783EC-8440-716A-CA0C-C51AB75EC563}"/>
              </a:ext>
            </a:extLst>
          </p:cNvPr>
          <p:cNvSpPr txBox="1">
            <a:spLocks/>
          </p:cNvSpPr>
          <p:nvPr/>
        </p:nvSpPr>
        <p:spPr>
          <a:xfrm>
            <a:off x="1213955" y="1015953"/>
            <a:ext cx="2818549" cy="42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1900"/>
            </a:pPr>
            <a:r>
              <a:rPr lang="es-ES" sz="1900" dirty="0" err="1"/>
              <a:t>Teacher</a:t>
            </a:r>
            <a:r>
              <a:rPr lang="es-ES" sz="1900" dirty="0"/>
              <a:t> training centers </a:t>
            </a:r>
            <a:endParaRPr lang="es-ES" dirty="0"/>
          </a:p>
        </p:txBody>
      </p:sp>
      <p:sp>
        <p:nvSpPr>
          <p:cNvPr id="4" name="Google Shape;196;p9">
            <a:extLst>
              <a:ext uri="{FF2B5EF4-FFF2-40B4-BE49-F238E27FC236}">
                <a16:creationId xmlns:a16="http://schemas.microsoft.com/office/drawing/2014/main" id="{7F732C15-F99A-5A2F-F51B-9A8788F6F3EC}"/>
              </a:ext>
            </a:extLst>
          </p:cNvPr>
          <p:cNvSpPr txBox="1">
            <a:spLocks/>
          </p:cNvSpPr>
          <p:nvPr/>
        </p:nvSpPr>
        <p:spPr>
          <a:xfrm>
            <a:off x="4678471" y="1012966"/>
            <a:ext cx="3027846" cy="42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1900"/>
            </a:pPr>
            <a:r>
              <a:rPr lang="es-ES" sz="1900" dirty="0"/>
              <a:t>Non-Formal </a:t>
            </a:r>
            <a:r>
              <a:rPr lang="es-ES" sz="1900" dirty="0" err="1"/>
              <a:t>Education</a:t>
            </a:r>
            <a:endParaRPr lang="es-ES" dirty="0"/>
          </a:p>
        </p:txBody>
      </p:sp>
      <p:sp>
        <p:nvSpPr>
          <p:cNvPr id="9" name="Google Shape;202;p9">
            <a:extLst>
              <a:ext uri="{FF2B5EF4-FFF2-40B4-BE49-F238E27FC236}">
                <a16:creationId xmlns:a16="http://schemas.microsoft.com/office/drawing/2014/main" id="{A2689E2C-72CB-3BC2-8569-814297561C90}"/>
              </a:ext>
            </a:extLst>
          </p:cNvPr>
          <p:cNvSpPr/>
          <p:nvPr/>
        </p:nvSpPr>
        <p:spPr>
          <a:xfrm rot="5400000">
            <a:off x="4117610" y="228639"/>
            <a:ext cx="436982" cy="281854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DEEB5F-B0A0-7479-9CD9-147B6A5BDA65}"/>
              </a:ext>
            </a:extLst>
          </p:cNvPr>
          <p:cNvSpPr txBox="1"/>
          <p:nvPr/>
        </p:nvSpPr>
        <p:spPr>
          <a:xfrm>
            <a:off x="1213955" y="1856405"/>
            <a:ext cx="6567589" cy="9233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800" dirty="0" err="1"/>
              <a:t>Courses</a:t>
            </a:r>
            <a:r>
              <a:rPr lang="es-ES" sz="1800" dirty="0"/>
              <a:t>, </a:t>
            </a:r>
            <a:r>
              <a:rPr lang="es-ES" sz="1800" dirty="0" err="1"/>
              <a:t>Seminars</a:t>
            </a:r>
            <a:r>
              <a:rPr lang="es-ES" sz="1800" dirty="0"/>
              <a:t>, Peer </a:t>
            </a:r>
            <a:r>
              <a:rPr lang="es-ES" sz="1800" dirty="0" err="1"/>
              <a:t>observation</a:t>
            </a:r>
            <a:r>
              <a:rPr lang="es-ES" sz="1800" dirty="0"/>
              <a:t> </a:t>
            </a:r>
            <a:r>
              <a:rPr lang="es-ES" sz="1800" dirty="0" err="1"/>
              <a:t>or</a:t>
            </a:r>
            <a:r>
              <a:rPr lang="es-ES" sz="1800" dirty="0"/>
              <a:t> </a:t>
            </a:r>
            <a:r>
              <a:rPr lang="es-ES" sz="1800" dirty="0" err="1"/>
              <a:t>Teacher</a:t>
            </a:r>
            <a:r>
              <a:rPr lang="es-ES" sz="1800" dirty="0"/>
              <a:t> </a:t>
            </a:r>
            <a:r>
              <a:rPr lang="es-ES" sz="1800" dirty="0" err="1"/>
              <a:t>networks</a:t>
            </a:r>
            <a:r>
              <a:rPr lang="es-ES" sz="1800" dirty="0"/>
              <a:t>;</a:t>
            </a:r>
          </a:p>
          <a:p>
            <a:pPr algn="ctr"/>
            <a:r>
              <a:rPr lang="es-ES" sz="1800" dirty="0" err="1"/>
              <a:t>few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them</a:t>
            </a:r>
            <a:r>
              <a:rPr lang="es-ES" sz="1800" dirty="0"/>
              <a:t> </a:t>
            </a:r>
            <a:r>
              <a:rPr lang="en-US" sz="1800" dirty="0"/>
              <a:t>in relation to environmental education and intercultural education</a:t>
            </a:r>
            <a:endParaRPr lang="es-ES" sz="1800" dirty="0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FC2D486-1A3F-A1DB-CE9C-2DE19695049F}"/>
              </a:ext>
            </a:extLst>
          </p:cNvPr>
          <p:cNvSpPr/>
          <p:nvPr/>
        </p:nvSpPr>
        <p:spPr>
          <a:xfrm>
            <a:off x="4160520" y="3071485"/>
            <a:ext cx="685800" cy="310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1FBB51-98C9-4918-99A7-144C36C36530}"/>
              </a:ext>
            </a:extLst>
          </p:cNvPr>
          <p:cNvSpPr txBox="1"/>
          <p:nvPr/>
        </p:nvSpPr>
        <p:spPr>
          <a:xfrm>
            <a:off x="1213955" y="3674131"/>
            <a:ext cx="656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err="1"/>
              <a:t>Additional</a:t>
            </a:r>
            <a:r>
              <a:rPr lang="es-ES" sz="1800" dirty="0"/>
              <a:t> </a:t>
            </a:r>
            <a:r>
              <a:rPr lang="es-ES" sz="1800" dirty="0" err="1"/>
              <a:t>qualifications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</a:t>
            </a:r>
            <a:r>
              <a:rPr lang="es-ES" sz="1800" dirty="0" err="1"/>
              <a:t>achieve</a:t>
            </a:r>
            <a:r>
              <a:rPr lang="es-ES" sz="1800" dirty="0"/>
              <a:t> </a:t>
            </a:r>
            <a:r>
              <a:rPr lang="es-ES" sz="1800" dirty="0" err="1"/>
              <a:t>salary</a:t>
            </a:r>
            <a:r>
              <a:rPr lang="es-ES" sz="1800" dirty="0"/>
              <a:t> </a:t>
            </a:r>
            <a:r>
              <a:rPr lang="es-ES" sz="1800" dirty="0" err="1"/>
              <a:t>increases</a:t>
            </a:r>
            <a:r>
              <a:rPr lang="es-ES" sz="1800" dirty="0"/>
              <a:t> </a:t>
            </a:r>
            <a:r>
              <a:rPr lang="es-ES" sz="1800" dirty="0" err="1"/>
              <a:t>or</a:t>
            </a:r>
            <a:r>
              <a:rPr lang="es-ES" sz="1800" dirty="0"/>
              <a:t> </a:t>
            </a:r>
            <a:r>
              <a:rPr lang="es-ES" sz="1800" dirty="0" err="1"/>
              <a:t>better</a:t>
            </a:r>
            <a:r>
              <a:rPr lang="es-ES" sz="1800" dirty="0"/>
              <a:t> </a:t>
            </a:r>
            <a:r>
              <a:rPr lang="es-ES" sz="1800" dirty="0" err="1"/>
              <a:t>professional</a:t>
            </a:r>
            <a:r>
              <a:rPr lang="es-ES" sz="1800" dirty="0"/>
              <a:t> status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body" idx="1"/>
          </p:nvPr>
        </p:nvSpPr>
        <p:spPr>
          <a:xfrm>
            <a:off x="1974053" y="1756170"/>
            <a:ext cx="1254483" cy="220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6" name="Google Shape;256;p8"/>
          <p:cNvSpPr txBox="1">
            <a:spLocks noGrp="1"/>
          </p:cNvSpPr>
          <p:nvPr>
            <p:ph type="body" idx="2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/>
              <a:t>Transformation project for teacher training in the Balearic Islands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body" idx="1"/>
          </p:nvPr>
        </p:nvSpPr>
        <p:spPr>
          <a:xfrm>
            <a:off x="275527" y="1445077"/>
            <a:ext cx="2542928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s-ES" sz="1800" b="0" dirty="0"/>
              <a:t>1. </a:t>
            </a:r>
            <a:r>
              <a:rPr lang="en-US" sz="1800" b="0" dirty="0"/>
              <a:t>Diagnosis of initial teacher training for preschool and primary education teachers</a:t>
            </a:r>
            <a:endParaRPr sz="1800" b="0" dirty="0"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3"/>
          </p:nvPr>
        </p:nvSpPr>
        <p:spPr>
          <a:xfrm>
            <a:off x="0" y="14234"/>
            <a:ext cx="8146782" cy="369332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dirty="0" err="1"/>
              <a:t>Teacher</a:t>
            </a:r>
            <a:r>
              <a:rPr lang="es-ES" dirty="0"/>
              <a:t> training </a:t>
            </a:r>
            <a:r>
              <a:rPr lang="es-ES" dirty="0" err="1"/>
              <a:t>improvement</a:t>
            </a:r>
            <a:r>
              <a:rPr lang="es-ES" dirty="0"/>
              <a:t> </a:t>
            </a:r>
            <a:r>
              <a:rPr lang="es-ES" dirty="0" err="1"/>
              <a:t>programme</a:t>
            </a:r>
            <a:r>
              <a:rPr lang="es-ES" dirty="0"/>
              <a:t> (</a:t>
            </a:r>
            <a:r>
              <a:rPr lang="es-ES" dirty="0" err="1"/>
              <a:t>Faculty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Education</a:t>
            </a:r>
            <a:r>
              <a:rPr lang="es-ES" dirty="0"/>
              <a:t> UIB)</a:t>
            </a:r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4"/>
          </p:nvPr>
        </p:nvSpPr>
        <p:spPr>
          <a:xfrm>
            <a:off x="3076545" y="1280254"/>
            <a:ext cx="2783444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b="0" dirty="0"/>
              <a:t>2. Proposals in initial training (university professors and teachers)</a:t>
            </a:r>
            <a:endParaRPr sz="1800" b="0" dirty="0"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6"/>
          </p:nvPr>
        </p:nvSpPr>
        <p:spPr>
          <a:xfrm>
            <a:off x="6000973" y="1406652"/>
            <a:ext cx="3143027" cy="6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b="0" dirty="0"/>
              <a:t>3. Analysis and systematization of admission tests for preschool &amp; primary teaching careers</a:t>
            </a:r>
            <a:endParaRPr sz="1800" b="0" dirty="0"/>
          </a:p>
        </p:txBody>
      </p:sp>
      <p:pic>
        <p:nvPicPr>
          <p:cNvPr id="307" name="Google Shape;307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1403" y="2892888"/>
            <a:ext cx="1616798" cy="115336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42476" y="4563291"/>
            <a:ext cx="1133478" cy="46155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703" y="2774843"/>
            <a:ext cx="930472" cy="131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3955" y="2819141"/>
            <a:ext cx="848432" cy="12271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AC1C7C0-E8CB-72D4-EA47-6511F70F96A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F381E603-5D6B-8419-8495-C19AAC196F0C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1ACED9FB-10C3-0060-F857-3F05CDA64A11}"/>
              </a:ext>
            </a:extLst>
          </p:cNvPr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/>
          <p:nvPr/>
        </p:nvSpPr>
        <p:spPr>
          <a:xfrm>
            <a:off x="188068" y="673957"/>
            <a:ext cx="7795081" cy="270918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1167012" y="3305312"/>
            <a:ext cx="7909876" cy="239478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947771" y="300147"/>
            <a:ext cx="5411465" cy="2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Transformation of the Master's Degree in Teacher Training</a:t>
            </a:r>
            <a:endParaRPr dirty="0"/>
          </a:p>
        </p:txBody>
      </p:sp>
      <p:sp>
        <p:nvSpPr>
          <p:cNvPr id="343" name="Google Shape;343;p19"/>
          <p:cNvSpPr/>
          <p:nvPr/>
        </p:nvSpPr>
        <p:spPr>
          <a:xfrm>
            <a:off x="2705206" y="1059002"/>
            <a:ext cx="1067848" cy="10674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6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lang="es-ES" sz="116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116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schools</a:t>
            </a:r>
            <a:endParaRPr dirty="0"/>
          </a:p>
        </p:txBody>
      </p:sp>
      <p:sp>
        <p:nvSpPr>
          <p:cNvPr id="344" name="Google Shape;344;p19"/>
          <p:cNvSpPr txBox="1"/>
          <p:nvPr/>
        </p:nvSpPr>
        <p:spPr>
          <a:xfrm>
            <a:off x="2910914" y="691032"/>
            <a:ext cx="1067848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and 2nd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4670853" y="1059002"/>
            <a:ext cx="1067848" cy="1067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6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Practicum</a:t>
            </a:r>
            <a:endParaRPr sz="1160" b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6636501" y="1059002"/>
            <a:ext cx="1067848" cy="1067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6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s-ES" sz="116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6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DFP/MFP</a:t>
            </a:r>
            <a:endParaRPr sz="11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4716867" y="715151"/>
            <a:ext cx="1067847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and 4th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6695464" y="674219"/>
            <a:ext cx="895203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4th </a:t>
            </a:r>
            <a:r>
              <a:rPr lang="ca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887090" y="1206341"/>
            <a:ext cx="669727" cy="669727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852738" y="1206341"/>
            <a:ext cx="669727" cy="669727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382621" y="651705"/>
            <a:ext cx="25282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Preschool and primary education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1143000" y="3305312"/>
            <a:ext cx="136768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</a:t>
            </a:r>
            <a:r>
              <a:rPr lang="es-E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dirty="0"/>
          </a:p>
        </p:txBody>
      </p:sp>
      <p:sp>
        <p:nvSpPr>
          <p:cNvPr id="353" name="Google Shape;353;p19"/>
          <p:cNvSpPr txBox="1"/>
          <p:nvPr/>
        </p:nvSpPr>
        <p:spPr>
          <a:xfrm>
            <a:off x="2632594" y="2387842"/>
            <a:ext cx="1213073" cy="20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REALISTIC LEARNING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671177" y="2314824"/>
            <a:ext cx="1067199" cy="34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Constructive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2910912" y="3337295"/>
            <a:ext cx="862141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semester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4819454" y="3344621"/>
            <a:ext cx="918922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semester</a:t>
            </a:r>
            <a:endParaRPr sz="9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6633320" y="3329946"/>
            <a:ext cx="1956362" cy="2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</a:t>
            </a:r>
            <a:r>
              <a:rPr lang="es-ES" sz="94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semester</a:t>
            </a: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s-ES" sz="949" b="1" u="sng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  <a:r>
              <a:rPr lang="es-ES" sz="949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in centers</a:t>
            </a:r>
            <a:endParaRPr sz="949" b="1" u="sng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6341401" y="2277104"/>
            <a:ext cx="1641074" cy="34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CONSTRUCTIVE AND REALISTIC RESEARCH</a:t>
            </a:r>
            <a:endParaRPr lang="es-ES" dirty="0"/>
          </a:p>
        </p:txBody>
      </p:sp>
      <p:sp>
        <p:nvSpPr>
          <p:cNvPr id="359" name="Google Shape;359;p19"/>
          <p:cNvSpPr/>
          <p:nvPr/>
        </p:nvSpPr>
        <p:spPr>
          <a:xfrm rot="5400000">
            <a:off x="4964509" y="9087"/>
            <a:ext cx="432048" cy="5529895"/>
          </a:xfrm>
          <a:prstGeom prst="rightBrace">
            <a:avLst>
              <a:gd name="adj1" fmla="val 106596"/>
              <a:gd name="adj2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4670853" y="3006620"/>
            <a:ext cx="1052938" cy="3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1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sz="101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622" y="1227555"/>
            <a:ext cx="1201483" cy="18545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62" name="Google Shape;362;p19"/>
          <p:cNvSpPr txBox="1"/>
          <p:nvPr/>
        </p:nvSpPr>
        <p:spPr>
          <a:xfrm>
            <a:off x="1572787" y="3620709"/>
            <a:ext cx="72639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3459AE"/>
              </a:buClr>
              <a:buSzPts val="1500"/>
              <a:buFont typeface="Noto Sans Symbols"/>
              <a:buChar char="⮩"/>
            </a:pP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Reform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Master’s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Degree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Training</a:t>
            </a:r>
            <a:endParaRPr sz="1500" dirty="0">
              <a:solidFill>
                <a:srgbClr val="3459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3459AE"/>
              </a:buClr>
              <a:buSzPts val="1500"/>
              <a:buFont typeface="Noto Sans Symbols"/>
              <a:buChar char="⮩"/>
            </a:pP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Involvement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&amp; training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staff</a:t>
            </a:r>
            <a:endParaRPr sz="1500" dirty="0">
              <a:solidFill>
                <a:srgbClr val="3459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3459AE"/>
              </a:buClr>
              <a:buSzPts val="1500"/>
              <a:buFont typeface="Noto Sans Symbols"/>
              <a:buChar char="⮩"/>
            </a:pP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operation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Practicum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Master’s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Final Project</a:t>
            </a:r>
            <a:endParaRPr dirty="0"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3459AE"/>
              </a:buClr>
              <a:buSzPts val="1500"/>
              <a:buFont typeface="Noto Sans Symbols"/>
              <a:buChar char="⮩"/>
            </a:pPr>
            <a:r>
              <a:rPr lang="en-U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Incorporation of mentoring into the process: involvement and collaboration of the educational administration &amp; mentors training</a:t>
            </a: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3459AE"/>
              </a:buClr>
              <a:buSzPts val="1500"/>
              <a:buFont typeface="Noto Sans Symbols"/>
              <a:buChar char="⮩"/>
            </a:pP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pre-service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ES" sz="1500" dirty="0" err="1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in-service</a:t>
            </a:r>
            <a:r>
              <a:rPr lang="es-ES" sz="1500" dirty="0">
                <a:solidFill>
                  <a:srgbClr val="3459AE"/>
                </a:solidFill>
                <a:latin typeface="Calibri"/>
                <a:ea typeface="Calibri"/>
                <a:cs typeface="Calibri"/>
                <a:sym typeface="Calibri"/>
              </a:rPr>
              <a:t> training</a:t>
            </a:r>
            <a:endParaRPr dirty="0"/>
          </a:p>
        </p:txBody>
      </p:sp>
      <p:pic>
        <p:nvPicPr>
          <p:cNvPr id="363" name="Google Shape;363;p19" descr="Imatge que conté articulació&#10;&#10;Descripció generada automàtica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4583" y="1227555"/>
            <a:ext cx="802349" cy="802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2D31F3-D5EC-36D0-31A6-6F42166D553F}"/>
              </a:ext>
            </a:extLst>
          </p:cNvPr>
          <p:cNvSpPr/>
          <p:nvPr/>
        </p:nvSpPr>
        <p:spPr>
          <a:xfrm>
            <a:off x="188068" y="4516916"/>
            <a:ext cx="1071527" cy="49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444</Words>
  <Application>Microsoft Office PowerPoint</Application>
  <PresentationFormat>Presentació en pantalla (16:9)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4</vt:i4>
      </vt:variant>
      <vt:variant>
        <vt:lpstr>Títols de les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Roboto Slab</vt:lpstr>
      <vt:lpstr>Verdana</vt:lpstr>
      <vt:lpstr>2_Tema de Office</vt:lpstr>
      <vt:lpstr>1_Tema de Office</vt:lpstr>
      <vt:lpstr>3_Tema de Office</vt:lpstr>
      <vt:lpstr>Diseño personalizado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Servei d'Identitat i Cultura UIB</dc:creator>
  <cp:lastModifiedBy>Mercedes Morey López</cp:lastModifiedBy>
  <cp:revision>8</cp:revision>
  <dcterms:created xsi:type="dcterms:W3CDTF">2021-10-20T19:54:09Z</dcterms:created>
  <dcterms:modified xsi:type="dcterms:W3CDTF">2023-11-07T18:21:10Z</dcterms:modified>
</cp:coreProperties>
</file>